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66" r:id="rId2"/>
    <p:sldId id="282" r:id="rId3"/>
    <p:sldId id="380" r:id="rId4"/>
    <p:sldId id="362" r:id="rId5"/>
    <p:sldId id="381" r:id="rId6"/>
    <p:sldId id="304" r:id="rId7"/>
    <p:sldId id="377" r:id="rId8"/>
    <p:sldId id="353" r:id="rId9"/>
    <p:sldId id="355" r:id="rId10"/>
    <p:sldId id="356" r:id="rId11"/>
    <p:sldId id="357" r:id="rId12"/>
    <p:sldId id="358" r:id="rId13"/>
    <p:sldId id="367" r:id="rId14"/>
    <p:sldId id="368" r:id="rId15"/>
    <p:sldId id="369" r:id="rId16"/>
    <p:sldId id="359" r:id="rId17"/>
    <p:sldId id="373" r:id="rId18"/>
    <p:sldId id="372" r:id="rId19"/>
    <p:sldId id="378" r:id="rId20"/>
    <p:sldId id="379" r:id="rId21"/>
    <p:sldId id="365" r:id="rId22"/>
    <p:sldId id="366" r:id="rId23"/>
    <p:sldId id="314" r:id="rId24"/>
    <p:sldId id="345" r:id="rId25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5050"/>
    <a:srgbClr val="FFFF66"/>
    <a:srgbClr val="FF99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9" autoAdjust="0"/>
    <p:restoredTop sz="71010" autoAdjust="0"/>
  </p:normalViewPr>
  <p:slideViewPr>
    <p:cSldViewPr snapToGrid="0">
      <p:cViewPr varScale="1">
        <p:scale>
          <a:sx n="45" d="100"/>
          <a:sy n="45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56" tIns="45379" rIns="90756" bIns="453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56" tIns="45379" rIns="90756" bIns="45379" rtlCol="0"/>
          <a:lstStyle>
            <a:lvl1pPr algn="r">
              <a:defRPr sz="1200"/>
            </a:lvl1pPr>
          </a:lstStyle>
          <a:p>
            <a:fld id="{5C6D5D47-1C23-404E-BE09-682597F20AEB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6" tIns="45379" rIns="90756" bIns="453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56" tIns="45379" rIns="90756" bIns="453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5028"/>
          </a:xfrm>
          <a:prstGeom prst="rect">
            <a:avLst/>
          </a:prstGeom>
        </p:spPr>
        <p:txBody>
          <a:bodyPr vert="horz" lIns="90756" tIns="45379" rIns="90756" bIns="453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5028"/>
          </a:xfrm>
          <a:prstGeom prst="rect">
            <a:avLst/>
          </a:prstGeom>
        </p:spPr>
        <p:txBody>
          <a:bodyPr vert="horz" lIns="90756" tIns="45379" rIns="90756" bIns="45379" rtlCol="0" anchor="b"/>
          <a:lstStyle>
            <a:lvl1pPr algn="r">
              <a:defRPr sz="1200"/>
            </a:lvl1pPr>
          </a:lstStyle>
          <a:p>
            <a:fld id="{327503CE-FD94-4E70-847D-CC58C3617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7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56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0" i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37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i="0" u="sng" dirty="0"/>
              <a:t>【15:55】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149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0" i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781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i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138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i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005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i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4272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0" i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5117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0" i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3902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0" i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5232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0" i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916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5971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0" i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4171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0" i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8456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i="1" u="sng" dirty="0"/>
              <a:t>【16:20】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003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0" i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8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1" i="1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243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i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316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i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079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0" i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470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i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790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0" i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810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0" i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503CE-FD94-4E70-847D-CC58C3617B4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65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0428-2731-4FF4-AF58-DF2BBBE4FD6C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86C5-6631-4C3C-9322-D8DBCFD3E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02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0428-2731-4FF4-AF58-DF2BBBE4FD6C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86C5-6631-4C3C-9322-D8DBCFD3E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40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0428-2731-4FF4-AF58-DF2BBBE4FD6C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86C5-6631-4C3C-9322-D8DBCFD3E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58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0428-2731-4FF4-AF58-DF2BBBE4FD6C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86C5-6631-4C3C-9322-D8DBCFD3E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58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0428-2731-4FF4-AF58-DF2BBBE4FD6C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86C5-6631-4C3C-9322-D8DBCFD3E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0428-2731-4FF4-AF58-DF2BBBE4FD6C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86C5-6631-4C3C-9322-D8DBCFD3E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88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0428-2731-4FF4-AF58-DF2BBBE4FD6C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86C5-6631-4C3C-9322-D8DBCFD3E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9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0428-2731-4FF4-AF58-DF2BBBE4FD6C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86C5-6631-4C3C-9322-D8DBCFD3E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6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0428-2731-4FF4-AF58-DF2BBBE4FD6C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86C5-6631-4C3C-9322-D8DBCFD3E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21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0428-2731-4FF4-AF58-DF2BBBE4FD6C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86C5-6631-4C3C-9322-D8DBCFD3E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95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0428-2731-4FF4-AF58-DF2BBBE4FD6C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86C5-6631-4C3C-9322-D8DBCFD3E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9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0428-2731-4FF4-AF58-DF2BBBE4FD6C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886C5-6631-4C3C-9322-D8DBCFD3E7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92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442946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第２回</a:t>
            </a:r>
            <a:endParaRPr lang="en-US" altLang="ja-JP" sz="60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DCB7D26-4C47-430A-8910-50ABE7590024}"/>
              </a:ext>
            </a:extLst>
          </p:cNvPr>
          <p:cNvSpPr txBox="1"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立命館大学稲盛経営哲学研究センター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RITALABO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1618F6-AFCF-41F2-95E2-B190378A6C52}"/>
              </a:ext>
            </a:extLst>
          </p:cNvPr>
          <p:cNvSpPr txBox="1"/>
          <p:nvPr/>
        </p:nvSpPr>
        <p:spPr>
          <a:xfrm>
            <a:off x="0" y="2182505"/>
            <a:ext cx="12192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稲盛和夫さんの生き方に学ぶ</a:t>
            </a:r>
            <a:endParaRPr lang="en-US" altLang="ja-JP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レジリエンス</a:t>
            </a:r>
            <a:endParaRPr lang="en-US" altLang="ja-JP" sz="9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5236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2228671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スタート！</a:t>
            </a:r>
            <a:endParaRPr lang="en-US" altLang="ja-JP" sz="15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3901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9481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終了！</a:t>
            </a:r>
            <a:endParaRPr lang="en-US" altLang="ja-JP" sz="15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3522410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描くのをやめて、</a:t>
            </a:r>
            <a:endParaRPr lang="en-US" altLang="ja-JP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手拍子をしてください。</a:t>
            </a:r>
            <a:endParaRPr lang="en-US" altLang="ja-JP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5740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905506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立ち直り体験を</a:t>
            </a:r>
            <a:endParaRPr lang="en-US" altLang="ja-JP" sz="9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話して、聞く</a:t>
            </a:r>
            <a:endParaRPr lang="en-US" altLang="ja-JP" sz="9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579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878603"/>
            <a:ext cx="1219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ここからは、</a:t>
            </a:r>
            <a:endParaRPr lang="en-US" altLang="ja-JP" sz="6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２人での</a:t>
            </a:r>
            <a:endParaRPr lang="en-US" altLang="ja-JP" sz="6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ペアワークです</a:t>
            </a:r>
            <a:endParaRPr lang="en-US" altLang="ja-JP" sz="6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031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0" y="1599416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なぜ、人の</a:t>
            </a:r>
            <a:endParaRPr lang="en-US" altLang="ja-JP" sz="88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8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立ち直り体験を</a:t>
            </a:r>
            <a:endParaRPr lang="en-US" altLang="ja-JP" sz="88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8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聞くの？</a:t>
            </a:r>
            <a:endParaRPr lang="en-US" altLang="ja-JP" sz="88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0567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0" y="505402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つまり、</a:t>
            </a:r>
            <a:endParaRPr lang="en-US" altLang="ja-JP" sz="60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367365" y="2651266"/>
            <a:ext cx="2489200" cy="18288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立ち直り方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Ａ</a:t>
            </a:r>
            <a:endParaRPr kumimoji="1" lang="ja-JP" altLang="en-US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762498" y="2601934"/>
            <a:ext cx="2489200" cy="18288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立ち直り方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Ｂ</a:t>
            </a:r>
            <a:endParaRPr kumimoji="1" lang="ja-JP" altLang="en-US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552267" y="2765467"/>
            <a:ext cx="2489200" cy="18288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立ち直り方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Ｃ</a:t>
            </a:r>
            <a:endParaRPr kumimoji="1" lang="ja-JP" altLang="en-US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8796867" y="1193998"/>
            <a:ext cx="2489200" cy="18288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立ち直り方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endParaRPr kumimoji="1" lang="ja-JP" altLang="en-US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フローチャート: 手作業 1"/>
          <p:cNvSpPr/>
          <p:nvPr/>
        </p:nvSpPr>
        <p:spPr>
          <a:xfrm>
            <a:off x="711199" y="4267200"/>
            <a:ext cx="10938933" cy="2167467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みんなの頭の中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2829979" y="1521065"/>
            <a:ext cx="2489200" cy="1828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立ち直り方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Ｅ</a:t>
            </a:r>
            <a:endParaRPr kumimoji="1" lang="ja-JP" altLang="en-US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9469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0" y="505402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立ち直り体験の話し方</a:t>
            </a:r>
            <a:endParaRPr lang="en-US" altLang="ja-JP" sz="60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043818"/>
            <a:ext cx="121919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１人２分間で、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先ほど描いた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立ち直り曲線を見せながら、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立ち直ったきっかけとなった出来事、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その時感じたことなどを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話します。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5245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55474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こんな風に話してみましょう♪</a:t>
            </a:r>
            <a:endParaRPr lang="en-US" altLang="ja-JP" sz="5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894440" y="-349139"/>
            <a:ext cx="5927490" cy="848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523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55474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聞くときのポイント</a:t>
            </a:r>
            <a:endParaRPr lang="en-US" altLang="ja-JP" sz="5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1200" y="1483604"/>
            <a:ext cx="1124373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１．相</a:t>
            </a:r>
            <a:r>
              <a:rPr lang="ja-JP" altLang="en-US" sz="60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づちを</a:t>
            </a:r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打ちながら聞く</a:t>
            </a:r>
            <a:endParaRPr lang="en-US" altLang="ja-JP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２．話している人の</a:t>
            </a:r>
            <a:endParaRPr lang="en-US" altLang="ja-JP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立ち直りの特徴・</a:t>
            </a:r>
            <a:endParaRPr lang="en-US" altLang="ja-JP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きっかけが何なのか、</a:t>
            </a:r>
            <a:endParaRPr lang="en-US" altLang="ja-JP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注意して聞く</a:t>
            </a:r>
            <a:endParaRPr lang="en-US" altLang="ja-JP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6283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55474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ワークブックに書きこみながら聞こう</a:t>
            </a:r>
            <a:endParaRPr lang="en-US" altLang="ja-JP" sz="5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470" y="1178805"/>
            <a:ext cx="9427716" cy="568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70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0" y="1238464"/>
            <a:ext cx="1219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前回の</a:t>
            </a:r>
            <a:endParaRPr lang="en-US" altLang="ja-JP" sz="9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ふりかえりと</a:t>
            </a:r>
            <a:endParaRPr lang="en-US" altLang="ja-JP" sz="9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「人生方程式」</a:t>
            </a:r>
            <a:endParaRPr lang="en-US" altLang="ja-JP" sz="1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4869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489734"/>
            <a:ext cx="12192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「スタート」の合図をしたら、</a:t>
            </a:r>
            <a:endParaRPr lang="en-US" altLang="ja-JP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１人２分間</a:t>
            </a:r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endParaRPr lang="en-US" altLang="ja-JP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「私の立ち直り体験」を、</a:t>
            </a:r>
            <a:endParaRPr lang="en-US" altLang="ja-JP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話していきます。</a:t>
            </a:r>
            <a:endParaRPr lang="en-US" altLang="ja-JP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最初は番号の早い人からです。</a:t>
            </a:r>
            <a:endParaRPr lang="en-US" altLang="ja-JP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9233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2228671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スタート！</a:t>
            </a:r>
            <a:endParaRPr lang="en-US" altLang="ja-JP" sz="15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225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29481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終了！</a:t>
            </a:r>
            <a:endParaRPr lang="en-US" altLang="ja-JP" sz="15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352241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話すのをやめてください。</a:t>
            </a:r>
            <a:endParaRPr lang="en-US" altLang="ja-JP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6162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2072767"/>
            <a:ext cx="12192000" cy="1596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1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リフレクション</a:t>
            </a:r>
            <a:endParaRPr lang="en-US" altLang="ja-JP" sz="115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3669358"/>
            <a:ext cx="12192000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今日の授業を振り返ってみよう。</a:t>
            </a:r>
            <a:endParaRPr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9624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立ち直り体験を話して、</a:t>
            </a:r>
            <a:endParaRPr lang="en-US" altLang="ja-JP" sz="6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聞いてみて、</a:t>
            </a:r>
            <a:endParaRPr lang="en-US" altLang="ja-JP" sz="6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感じたこと、気づいたことを</a:t>
            </a:r>
            <a:endParaRPr lang="en-US" altLang="ja-JP" sz="6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ペアでシェアしよう。</a:t>
            </a:r>
            <a:endParaRPr lang="en-US" altLang="ja-JP" sz="6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579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4AD08CE-C50E-4F6F-968B-1C1E72C85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413" y="254976"/>
            <a:ext cx="8901949" cy="633721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7421C7-99E1-4C3C-90A1-2810C8A2D8B3}"/>
              </a:ext>
            </a:extLst>
          </p:cNvPr>
          <p:cNvSpPr txBox="1"/>
          <p:nvPr/>
        </p:nvSpPr>
        <p:spPr>
          <a:xfrm>
            <a:off x="6810375" y="5737473"/>
            <a:ext cx="5381625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4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</a:t>
            </a:r>
            <a:r>
              <a:rPr lang="ja-JP" altLang="en-US" sz="4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考え方を変える</a:t>
            </a:r>
            <a:endParaRPr lang="en-US" altLang="ja-JP" sz="4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39A99EE-B5D9-41C6-990C-5D63C652A0EB}"/>
              </a:ext>
            </a:extLst>
          </p:cNvPr>
          <p:cNvSpPr txBox="1"/>
          <p:nvPr/>
        </p:nvSpPr>
        <p:spPr>
          <a:xfrm>
            <a:off x="8601075" y="4480173"/>
            <a:ext cx="3324225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4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2.</a:t>
            </a:r>
            <a:r>
              <a:rPr lang="ja-JP" altLang="en-US" sz="4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行動する</a:t>
            </a:r>
            <a:endParaRPr lang="en-US" altLang="ja-JP" sz="4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8BD8D3-8520-41CD-AA7E-3D35124237C0}"/>
              </a:ext>
            </a:extLst>
          </p:cNvPr>
          <p:cNvSpPr txBox="1"/>
          <p:nvPr/>
        </p:nvSpPr>
        <p:spPr>
          <a:xfrm>
            <a:off x="8067675" y="2631942"/>
            <a:ext cx="3952875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4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3.</a:t>
            </a:r>
            <a:r>
              <a:rPr lang="ja-JP" altLang="en-US" sz="4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素直に</a:t>
            </a:r>
            <a:endParaRPr lang="en-US" altLang="ja-JP" sz="4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4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喜ぶ</a:t>
            </a:r>
            <a:r>
              <a:rPr lang="en-US" altLang="ja-JP" sz="4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(^^♪</a:t>
            </a:r>
          </a:p>
        </p:txBody>
      </p:sp>
    </p:spTree>
    <p:extLst>
      <p:ext uri="{BB962C8B-B14F-4D97-AF65-F5344CB8AC3E}">
        <p14:creationId xmlns:p14="http://schemas.microsoft.com/office/powerpoint/2010/main" val="3824734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0" y="505402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稲盛さん流・逆境の乗り越え方</a:t>
            </a:r>
            <a:endParaRPr lang="en-US" altLang="ja-JP" sz="60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" y="1890663"/>
            <a:ext cx="1219199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１．考え方を変える</a:t>
            </a:r>
            <a:endParaRPr lang="en-US" altLang="ja-JP" sz="8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２．行動する</a:t>
            </a:r>
            <a:endParaRPr lang="en-US" altLang="ja-JP" sz="8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３．うまくいったことは</a:t>
            </a:r>
            <a:endParaRPr lang="en-US" altLang="ja-JP" sz="8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素直に喜ぶ</a:t>
            </a:r>
            <a:endParaRPr lang="en-US" altLang="ja-JP" sz="8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08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0" y="505402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人生方程式</a:t>
            </a:r>
            <a:endParaRPr lang="en-US" altLang="ja-JP" sz="60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1628" y="1521065"/>
            <a:ext cx="116603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人生の結果</a:t>
            </a:r>
            <a:endParaRPr lang="en-US" altLang="ja-JP" sz="8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＝能力</a:t>
            </a:r>
            <a:r>
              <a:rPr lang="en-US" altLang="ja-JP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熱意</a:t>
            </a:r>
            <a:r>
              <a:rPr lang="en-US" altLang="ja-JP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考え方</a:t>
            </a:r>
            <a:endParaRPr lang="en-US" altLang="ja-JP" sz="8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5AB511-284B-41CA-BE5D-1505137DEAA9}"/>
              </a:ext>
            </a:extLst>
          </p:cNvPr>
          <p:cNvSpPr txBox="1"/>
          <p:nvPr/>
        </p:nvSpPr>
        <p:spPr>
          <a:xfrm>
            <a:off x="928577" y="4075610"/>
            <a:ext cx="10866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能力　　⇒　生まれつき備わっているもの。</a:t>
            </a:r>
            <a:endParaRPr lang="en-US" altLang="ja-JP" sz="2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頭の良さ、運動神経、元気がある、健康　等。</a:t>
            </a:r>
            <a:endParaRPr lang="en-US" altLang="ja-JP" sz="2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熱意　　⇒　自分の意志で決められるもの。</a:t>
            </a:r>
            <a:endParaRPr lang="en-US" altLang="ja-JP" sz="2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努力をする、やる気がある、情熱を持つ　等。</a:t>
            </a:r>
            <a:endParaRPr lang="en-US" altLang="ja-JP" sz="24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考え方　⇒　プラスからマイナスまである。</a:t>
            </a:r>
            <a:endParaRPr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能力や熱意が高くても、考え方がマイナスならマイナスになる。</a:t>
            </a:r>
            <a:endParaRPr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97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271331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私の</a:t>
            </a:r>
            <a:endParaRPr lang="en-US" altLang="ja-JP" sz="9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立ち直り体験</a:t>
            </a:r>
            <a:endParaRPr lang="en-US" altLang="ja-JP" sz="9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を描く</a:t>
            </a:r>
            <a:endParaRPr lang="en-US" altLang="ja-JP" sz="9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826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325" y="79596"/>
            <a:ext cx="9359832" cy="6640292"/>
          </a:xfrm>
          <a:prstGeom prst="rect">
            <a:avLst/>
          </a:prstGeom>
        </p:spPr>
      </p:pic>
      <p:sp>
        <p:nvSpPr>
          <p:cNvPr id="7" name="円/楕円 6"/>
          <p:cNvSpPr/>
          <p:nvPr/>
        </p:nvSpPr>
        <p:spPr>
          <a:xfrm>
            <a:off x="2393004" y="1809343"/>
            <a:ext cx="194553" cy="1945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965643" y="4082373"/>
            <a:ext cx="194553" cy="1945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760778" y="6027905"/>
            <a:ext cx="194553" cy="1945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039964" y="5638798"/>
            <a:ext cx="194553" cy="1945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8012348" y="3107911"/>
            <a:ext cx="194553" cy="1945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9880059" y="2584313"/>
            <a:ext cx="194553" cy="1945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2509736" y="1964987"/>
            <a:ext cx="7587575" cy="4231927"/>
          </a:xfrm>
          <a:custGeom>
            <a:avLst/>
            <a:gdLst>
              <a:gd name="connsiteX0" fmla="*/ 0 w 7587575"/>
              <a:gd name="connsiteY0" fmla="*/ 0 h 4231927"/>
              <a:gd name="connsiteX1" fmla="*/ 1459149 w 7587575"/>
              <a:gd name="connsiteY1" fmla="*/ 2140085 h 4231927"/>
              <a:gd name="connsiteX2" fmla="*/ 2373549 w 7587575"/>
              <a:gd name="connsiteY2" fmla="*/ 4163439 h 4231927"/>
              <a:gd name="connsiteX3" fmla="*/ 3638145 w 7587575"/>
              <a:gd name="connsiteY3" fmla="*/ 3793787 h 4231927"/>
              <a:gd name="connsiteX4" fmla="*/ 3638145 w 7587575"/>
              <a:gd name="connsiteY4" fmla="*/ 3793787 h 4231927"/>
              <a:gd name="connsiteX5" fmla="*/ 5622587 w 7587575"/>
              <a:gd name="connsiteY5" fmla="*/ 1264596 h 4231927"/>
              <a:gd name="connsiteX6" fmla="*/ 7587575 w 7587575"/>
              <a:gd name="connsiteY6" fmla="*/ 758758 h 4231927"/>
              <a:gd name="connsiteX7" fmla="*/ 7587575 w 7587575"/>
              <a:gd name="connsiteY7" fmla="*/ 758758 h 423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87575" h="4231927">
                <a:moveTo>
                  <a:pt x="0" y="0"/>
                </a:moveTo>
                <a:cubicBezTo>
                  <a:pt x="531779" y="723089"/>
                  <a:pt x="1063558" y="1446179"/>
                  <a:pt x="1459149" y="2140085"/>
                </a:cubicBezTo>
                <a:cubicBezTo>
                  <a:pt x="1854741" y="2833992"/>
                  <a:pt x="2010383" y="3887822"/>
                  <a:pt x="2373549" y="4163439"/>
                </a:cubicBezTo>
                <a:cubicBezTo>
                  <a:pt x="2736715" y="4439056"/>
                  <a:pt x="3638145" y="3793787"/>
                  <a:pt x="3638145" y="3793787"/>
                </a:cubicBezTo>
                <a:lnTo>
                  <a:pt x="3638145" y="3793787"/>
                </a:lnTo>
                <a:cubicBezTo>
                  <a:pt x="3968885" y="3372255"/>
                  <a:pt x="4964349" y="1770434"/>
                  <a:pt x="5622587" y="1264596"/>
                </a:cubicBezTo>
                <a:cubicBezTo>
                  <a:pt x="6280825" y="758758"/>
                  <a:pt x="7587575" y="758758"/>
                  <a:pt x="7587575" y="758758"/>
                </a:cubicBezTo>
                <a:lnTo>
                  <a:pt x="7587575" y="758758"/>
                </a:lnTo>
              </a:path>
            </a:pathLst>
          </a:cu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吹き出し 13"/>
          <p:cNvSpPr/>
          <p:nvPr/>
        </p:nvSpPr>
        <p:spPr>
          <a:xfrm>
            <a:off x="3109608" y="1105982"/>
            <a:ext cx="2493523" cy="945545"/>
          </a:xfrm>
          <a:prstGeom prst="wedgeRectCallout">
            <a:avLst>
              <a:gd name="adj1" fmla="val -68981"/>
              <a:gd name="adj2" fmla="val 26989"/>
            </a:avLst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入社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四角形吹き出し 14"/>
          <p:cNvSpPr/>
          <p:nvPr/>
        </p:nvSpPr>
        <p:spPr>
          <a:xfrm>
            <a:off x="4623424" y="3150794"/>
            <a:ext cx="1808373" cy="616481"/>
          </a:xfrm>
          <a:prstGeom prst="wedgeRectCallout">
            <a:avLst>
              <a:gd name="adj1" fmla="val -64773"/>
              <a:gd name="adj2" fmla="val 97072"/>
            </a:avLst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出来事</a:t>
            </a:r>
            <a:endParaRPr lang="en-US" altLang="ja-JP" sz="3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四角形吹き出し 16"/>
          <p:cNvSpPr/>
          <p:nvPr/>
        </p:nvSpPr>
        <p:spPr>
          <a:xfrm>
            <a:off x="7665396" y="4836562"/>
            <a:ext cx="1781075" cy="616481"/>
          </a:xfrm>
          <a:prstGeom prst="wedgeRectCallout">
            <a:avLst>
              <a:gd name="adj1" fmla="val -96586"/>
              <a:gd name="adj2" fmla="val 37110"/>
            </a:avLst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出来事</a:t>
            </a:r>
            <a:endParaRPr lang="en-US" altLang="ja-JP" sz="3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四角形吹き出し 17"/>
          <p:cNvSpPr/>
          <p:nvPr/>
        </p:nvSpPr>
        <p:spPr>
          <a:xfrm>
            <a:off x="8390815" y="3659310"/>
            <a:ext cx="1489243" cy="616481"/>
          </a:xfrm>
          <a:prstGeom prst="wedgeRectCallout">
            <a:avLst>
              <a:gd name="adj1" fmla="val -55182"/>
              <a:gd name="adj2" fmla="val -92280"/>
            </a:avLst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出来事</a:t>
            </a:r>
            <a:endParaRPr lang="en-US" altLang="ja-JP" sz="3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四角形吹き出し 18"/>
          <p:cNvSpPr/>
          <p:nvPr/>
        </p:nvSpPr>
        <p:spPr>
          <a:xfrm>
            <a:off x="7665396" y="1791893"/>
            <a:ext cx="1699552" cy="616481"/>
          </a:xfrm>
          <a:prstGeom prst="wedgeRectCallout">
            <a:avLst>
              <a:gd name="adj1" fmla="val 67666"/>
              <a:gd name="adj2" fmla="val 59201"/>
            </a:avLst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出来事</a:t>
            </a:r>
            <a:endParaRPr lang="en-US" altLang="ja-JP" sz="3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99945" y="2186214"/>
            <a:ext cx="170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思い・考え</a:t>
            </a:r>
            <a:endParaRPr lang="en-US" altLang="ja-JP" dirty="0"/>
          </a:p>
          <a:p>
            <a:r>
              <a:rPr kumimoji="1" lang="en-US" altLang="ja-JP" dirty="0"/>
              <a:t>Ex.</a:t>
            </a:r>
            <a:endParaRPr kumimoji="1" lang="ja-JP" altLang="en-US" dirty="0"/>
          </a:p>
        </p:txBody>
      </p:sp>
      <p:sp>
        <p:nvSpPr>
          <p:cNvPr id="21" name="四角形吹き出し 20"/>
          <p:cNvSpPr/>
          <p:nvPr/>
        </p:nvSpPr>
        <p:spPr>
          <a:xfrm>
            <a:off x="6549396" y="5803251"/>
            <a:ext cx="1781075" cy="616481"/>
          </a:xfrm>
          <a:prstGeom prst="wedgeRectCallout">
            <a:avLst>
              <a:gd name="adj1" fmla="val -96586"/>
              <a:gd name="adj2" fmla="val 37110"/>
            </a:avLst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出来事</a:t>
            </a:r>
            <a:endParaRPr lang="en-US" altLang="ja-JP" sz="3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86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0" y="505402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立ち直り体験を描くときの注意</a:t>
            </a:r>
            <a:endParaRPr lang="en-US" altLang="ja-JP" sz="60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" y="1748909"/>
            <a:ext cx="1219199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１．失敗や挫折から立ち直った体験、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プレッシャーやストレスの中、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やり遂げた体験などを描きましょう。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（部活、学校の行事、勉強、苦手を克服したこと、など）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２．後でグループで発表するので、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みんなに話していいことを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描きましょう。</a:t>
            </a:r>
            <a:endParaRPr lang="en-US" altLang="ja-JP" sz="4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85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520785"/>
            <a:ext cx="12192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「スタート」の合図をしたら、</a:t>
            </a:r>
            <a:endParaRPr lang="en-US" altLang="ja-JP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７分間</a:t>
            </a:r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endParaRPr lang="en-US" altLang="ja-JP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「私の立ち直り体験」を、</a:t>
            </a:r>
            <a:endParaRPr lang="en-US" altLang="ja-JP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5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ワークシートに描いていきます。</a:t>
            </a:r>
            <a:endParaRPr lang="en-US" altLang="ja-JP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09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21178</TotalTime>
  <Words>331</Words>
  <Application>Microsoft Office PowerPoint</Application>
  <PresentationFormat>ワイド画面</PresentationFormat>
  <Paragraphs>132</Paragraphs>
  <Slides>24</Slides>
  <Notes>23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MisatoOkuno</dc:creator>
  <cp:lastModifiedBy>m.okuno.doshisha@gmail.com</cp:lastModifiedBy>
  <cp:revision>196</cp:revision>
  <cp:lastPrinted>2016-06-22T09:19:01Z</cp:lastPrinted>
  <dcterms:created xsi:type="dcterms:W3CDTF">2015-10-07T00:58:17Z</dcterms:created>
  <dcterms:modified xsi:type="dcterms:W3CDTF">2019-02-20T16:36:06Z</dcterms:modified>
</cp:coreProperties>
</file>